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7" roundtripDataSignature="AMtx7migS7eGmrXGOvrjb8vCc5JI0oAO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3e66d965e_1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53e66d965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3e66d965e_1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53e66d965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3e66d965e_1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53e66d965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3e66d965e_1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53e66d965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3e66d965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353e66d96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3e66d965e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353e66d965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3e66d965e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53e66d965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3e66d965e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53e66d965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6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62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63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64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1" cy="22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4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4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64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64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65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5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5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5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8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8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1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youtube.com/watch?v=e9-0BxyKG10" TargetMode="External"/><Relationship Id="rId4" Type="http://schemas.openxmlformats.org/officeDocument/2006/relationships/hyperlink" Target="https://www.youtube.com/watch?v=kCc8FmEb1nY" TargetMode="External"/><Relationship Id="rId5" Type="http://schemas.openxmlformats.org/officeDocument/2006/relationships/hyperlink" Target="https://www.youtube.com/watch?v=wjZofJX0v4M" TargetMode="External"/><Relationship Id="rId6" Type="http://schemas.openxmlformats.org/officeDocument/2006/relationships/hyperlink" Target="https://jalammar.github.io/illustrated-gpt2/" TargetMode="External"/><Relationship Id="rId7" Type="http://schemas.openxmlformats.org/officeDocument/2006/relationships/hyperlink" Target="https://medium.com/@vipra_singh/llm-architectures-explained-understanding-transformers-part-6-3a5573ed30e7" TargetMode="External"/><Relationship Id="rId8" Type="http://schemas.openxmlformats.org/officeDocument/2006/relationships/hyperlink" Target="https://github.com/HandsOnLLM/Hands-On-Large-Language-Models?tab=readme-ov-fi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5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43" name="Google Shape;43;p35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400">
                <a:solidFill>
                  <a:srgbClr val="F6FE8C"/>
                </a:solidFill>
              </a:rPr>
              <a:t>Transformers</a:t>
            </a:r>
            <a:endParaRPr sz="34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Tokens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2400" y="1583458"/>
            <a:ext cx="4719200" cy="281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2400" y="4285149"/>
            <a:ext cx="4719201" cy="48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Transformers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694" y="1190538"/>
            <a:ext cx="5784238" cy="2762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2"/>
          <p:cNvSpPr txBox="1"/>
          <p:nvPr/>
        </p:nvSpPr>
        <p:spPr>
          <a:xfrm>
            <a:off x="1640725" y="4001300"/>
            <a:ext cx="142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b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Clasificación, pregunta respuesta,...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3662775" y="4001300"/>
            <a:ext cx="130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T5</a:t>
            </a:r>
            <a:b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Traducción, resumen, …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2"/>
          <p:cNvSpPr txBox="1"/>
          <p:nvPr/>
        </p:nvSpPr>
        <p:spPr>
          <a:xfrm>
            <a:off x="5646700" y="4039225"/>
            <a:ext cx="130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GPT</a:t>
            </a:r>
            <a:br>
              <a:rPr b="0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Generación de texto, chatbots,...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6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3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122" name="Google Shape;122;p36"/>
          <p:cNvSpPr txBox="1"/>
          <p:nvPr>
            <p:ph idx="1" type="body"/>
          </p:nvPr>
        </p:nvSpPr>
        <p:spPr>
          <a:xfrm>
            <a:off x="628650" y="1310700"/>
            <a:ext cx="4261029" cy="3630494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Es el bloque que toma una secuencia de entrada y la transforma en una representación contextual rica. No genera texto, solo “entiende”.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El encoder crea una memoria que captura el significado completo de cada palabra según su contexto.</a:t>
            </a:r>
            <a:br>
              <a:rPr lang="es"/>
            </a:br>
            <a:endParaRPr/>
          </a:p>
        </p:txBody>
      </p:sp>
      <p:pic>
        <p:nvPicPr>
          <p:cNvPr id="123" name="Google Shape;123;p36"/>
          <p:cNvPicPr preferRelativeResize="0"/>
          <p:nvPr/>
        </p:nvPicPr>
        <p:blipFill rotWithShape="1">
          <a:blip r:embed="rId3">
            <a:alphaModFix/>
          </a:blip>
          <a:srcRect b="0" l="0" r="48539" t="33595"/>
          <a:stretch/>
        </p:blipFill>
        <p:spPr>
          <a:xfrm>
            <a:off x="6043876" y="1002456"/>
            <a:ext cx="1953904" cy="37155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24" name="Google Shape;124;p36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131" name="Google Shape;131;p14"/>
          <p:cNvSpPr txBox="1"/>
          <p:nvPr>
            <p:ph idx="1" type="body"/>
          </p:nvPr>
        </p:nvSpPr>
        <p:spPr>
          <a:xfrm>
            <a:off x="628650" y="1468192"/>
            <a:ext cx="4261029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Cada palabra/token se convierte en un vector d-dimensional (por ejemplo, d=512) usando una tabla entrenable.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Permite que la red trabaje con números continuos y capture relaciones semánticas básicas entre palabras.</a:t>
            </a:r>
            <a:br>
              <a:rPr lang="es"/>
            </a:br>
            <a:endParaRPr/>
          </a:p>
        </p:txBody>
      </p:sp>
      <p:sp>
        <p:nvSpPr>
          <p:cNvPr id="132" name="Google Shape;132;p14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Input Embedding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/>
          </a:blip>
          <a:srcRect b="0" l="13068" r="48539" t="80741"/>
          <a:stretch/>
        </p:blipFill>
        <p:spPr>
          <a:xfrm>
            <a:off x="6064800" y="3389885"/>
            <a:ext cx="1906246" cy="140917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7950" y="1164419"/>
            <a:ext cx="3699946" cy="204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141" name="Google Shape;141;p37"/>
          <p:cNvSpPr txBox="1"/>
          <p:nvPr>
            <p:ph idx="1" type="body"/>
          </p:nvPr>
        </p:nvSpPr>
        <p:spPr>
          <a:xfrm>
            <a:off x="628650" y="1468192"/>
            <a:ext cx="4261029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rPr lang="es" sz="1900"/>
              <a:t>El orden de las palabras importa.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rPr lang="es" sz="1900"/>
              <a:t>Se suma un vector fijo (seno/coseno) al embedding de cada token para codificar su posición en la secuencia.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rPr lang="es" sz="1900"/>
              <a:t>El modelo no tiene bucles ni orden; esto introduce noción de posición sin usar RNNs o CNNs.</a:t>
            </a:r>
            <a:br>
              <a:rPr lang="es" sz="1900"/>
            </a:br>
            <a:endParaRPr sz="1900"/>
          </a:p>
        </p:txBody>
      </p:sp>
      <p:sp>
        <p:nvSpPr>
          <p:cNvPr id="142" name="Google Shape;142;p37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Positional Encoding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7"/>
          <p:cNvPicPr preferRelativeResize="0"/>
          <p:nvPr/>
        </p:nvPicPr>
        <p:blipFill rotWithShape="1">
          <a:blip r:embed="rId3">
            <a:alphaModFix/>
          </a:blip>
          <a:srcRect b="0" l="-3830" r="48539" t="73050"/>
          <a:stretch/>
        </p:blipFill>
        <p:spPr>
          <a:xfrm>
            <a:off x="6211817" y="3651467"/>
            <a:ext cx="1694825" cy="121739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44" name="Google Shape;14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0944" y="742342"/>
            <a:ext cx="3811430" cy="268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628650" y="1468192"/>
            <a:ext cx="4261029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rPr lang="es" sz="1900"/>
              <a:t>N veces se aplican bloques idénticos: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Font typeface="Arial"/>
              <a:buChar char="-"/>
            </a:pPr>
            <a:r>
              <a:rPr lang="es" sz="1900"/>
              <a:t>Multi-Head Attention</a:t>
            </a:r>
            <a:endParaRPr sz="19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Font typeface="Arial"/>
              <a:buChar char="-"/>
            </a:pPr>
            <a:r>
              <a:rPr lang="es" sz="1900"/>
              <a:t>Add &amp; Norm</a:t>
            </a:r>
            <a:endParaRPr sz="19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Font typeface="Arial"/>
              <a:buChar char="-"/>
            </a:pPr>
            <a:r>
              <a:rPr lang="es" sz="1900"/>
              <a:t>Feed Forward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Font typeface="Arial"/>
              <a:buChar char="-"/>
            </a:pPr>
            <a:r>
              <a:rPr lang="es" sz="1900"/>
              <a:t>Add &amp; Norm.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35"/>
              <a:buNone/>
            </a:pPr>
            <a:r>
              <a:rPr lang="es" sz="1900"/>
              <a:t>La profundidad incrementa la capacidad de abstracción: cada capa refina la vista contextual de las palabras.</a:t>
            </a:r>
            <a:br>
              <a:rPr lang="es" sz="1900"/>
            </a:br>
            <a:endParaRPr sz="1900"/>
          </a:p>
        </p:txBody>
      </p:sp>
      <p:sp>
        <p:nvSpPr>
          <p:cNvPr id="152" name="Google Shape;152;p38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Stack of Encoders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8"/>
          <p:cNvPicPr preferRelativeResize="0"/>
          <p:nvPr/>
        </p:nvPicPr>
        <p:blipFill rotWithShape="1">
          <a:blip r:embed="rId3">
            <a:alphaModFix/>
          </a:blip>
          <a:srcRect b="26054" l="94" r="48540" t="33364"/>
          <a:stretch/>
        </p:blipFill>
        <p:spPr>
          <a:xfrm>
            <a:off x="5678424" y="1342545"/>
            <a:ext cx="2836926" cy="330278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3e66d965e_1_49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g353e66d965e_1_4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160" name="Google Shape;160;g353e66d965e_1_49"/>
          <p:cNvSpPr txBox="1"/>
          <p:nvPr>
            <p:ph idx="1" type="body"/>
          </p:nvPr>
        </p:nvSpPr>
        <p:spPr>
          <a:xfrm>
            <a:off x="628650" y="1468192"/>
            <a:ext cx="7931400" cy="3473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Q: </a:t>
            </a:r>
            <a:r>
              <a:rPr lang="es" sz="1400"/>
              <a:t>Vector que representa la palabra actual que quiere "entender" a las demás.</a:t>
            </a:r>
            <a:br>
              <a:rPr lang="es" sz="1400"/>
            </a:b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K: </a:t>
            </a:r>
            <a:r>
              <a:rPr lang="es" sz="1400"/>
              <a:t>Vector que representa lo que ofrece cada palabra del contexto.</a:t>
            </a:r>
            <a:br>
              <a:rPr lang="es" sz="1400"/>
            </a:b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V: </a:t>
            </a:r>
            <a:r>
              <a:rPr lang="es" sz="1400"/>
              <a:t>Vector con la información que aportará cada palabra si se la elige como relevante.</a:t>
            </a:r>
            <a:endParaRPr/>
          </a:p>
          <a:p>
            <a:pPr indent="-181161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None/>
            </a:pPr>
            <a:r>
              <a:rPr lang="es" sz="1600"/>
              <a:t>Si Q es una pregunta, K son las descripciones de cada persona, y V son sus respuestas. Busco entre todos quién tiene la mejor respuesta a mi pregunta.</a:t>
            </a:r>
            <a:br>
              <a:rPr lang="es" sz="1900"/>
            </a:br>
            <a:endParaRPr sz="1900"/>
          </a:p>
        </p:txBody>
      </p:sp>
      <p:sp>
        <p:nvSpPr>
          <p:cNvPr id="161" name="Google Shape;161;g353e66d965e_1_49"/>
          <p:cNvSpPr txBox="1"/>
          <p:nvPr/>
        </p:nvSpPr>
        <p:spPr>
          <a:xfrm>
            <a:off x="665141" y="943455"/>
            <a:ext cx="6799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Multihead 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168" name="Google Shape;168;p39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</a:rPr>
              <a:t>Q, K, V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475" y="1571949"/>
            <a:ext cx="4359062" cy="32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3e66d965e_1_57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g353e66d965e_1_5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176" name="Google Shape;176;g353e66d965e_1_57"/>
          <p:cNvSpPr txBox="1"/>
          <p:nvPr>
            <p:ph idx="1" type="body"/>
          </p:nvPr>
        </p:nvSpPr>
        <p:spPr>
          <a:xfrm>
            <a:off x="628650" y="1468200"/>
            <a:ext cx="7931400" cy="17016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Q: </a:t>
            </a:r>
            <a:r>
              <a:rPr lang="es" sz="1400"/>
              <a:t>Es la palabra que buscas a Google. La palabra que pones en la barra de búsqueda.</a:t>
            </a:r>
            <a:br>
              <a:rPr lang="es" sz="1400"/>
            </a:b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K: </a:t>
            </a:r>
            <a:r>
              <a:rPr lang="es" sz="1400"/>
              <a:t>Es el título de todas las páginas webs que ha encontrado el algoritmo</a:t>
            </a:r>
            <a:br>
              <a:rPr lang="es" sz="1400"/>
            </a:b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b="1" lang="es" sz="1400"/>
              <a:t>V: </a:t>
            </a:r>
            <a:r>
              <a:rPr lang="es" sz="1400"/>
              <a:t>Contenido de las páginas webs más relevantes</a:t>
            </a:r>
            <a:br>
              <a:rPr lang="es" sz="1900"/>
            </a:br>
            <a:endParaRPr sz="1900"/>
          </a:p>
        </p:txBody>
      </p:sp>
      <p:sp>
        <p:nvSpPr>
          <p:cNvPr id="177" name="Google Shape;177;g353e66d965e_1_57"/>
          <p:cNvSpPr txBox="1"/>
          <p:nvPr/>
        </p:nvSpPr>
        <p:spPr>
          <a:xfrm>
            <a:off x="665141" y="943455"/>
            <a:ext cx="6799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</a:rPr>
              <a:t>Q, K, V</a:t>
            </a:r>
            <a:endParaRPr b="1" sz="4000">
              <a:solidFill>
                <a:schemeClr val="lt1"/>
              </a:solidFill>
            </a:endParaRPr>
          </a:p>
        </p:txBody>
      </p:sp>
      <p:pic>
        <p:nvPicPr>
          <p:cNvPr id="178" name="Google Shape;178;g353e66d965e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488" y="3369447"/>
            <a:ext cx="5441726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628649" y="1468192"/>
            <a:ext cx="7678223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None/>
            </a:pPr>
            <a:r>
              <a:rPr lang="es" sz="1600"/>
              <a:t>Wq, Wk y Wv son matrices que aprende el modelo y que transforman las palabras de entrada en tres versiones distintas</a:t>
            </a:r>
            <a:br>
              <a:rPr lang="es" sz="1600"/>
            </a:br>
            <a:endParaRPr sz="16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Font typeface="Arial"/>
              <a:buChar char="-"/>
            </a:pPr>
            <a:r>
              <a:rPr lang="es" sz="1600"/>
              <a:t>Una que pregunta (query)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Font typeface="Arial"/>
              <a:buChar char="-"/>
            </a:pPr>
            <a:r>
              <a:rPr lang="es" sz="1600"/>
              <a:t>Una que describe (key)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Font typeface="Arial"/>
              <a:buChar char="-"/>
            </a:pPr>
            <a:r>
              <a:rPr lang="es" sz="1600"/>
              <a:t>Una que contiene información (value). </a:t>
            </a:r>
            <a:br>
              <a:rPr lang="es" sz="1600"/>
            </a:b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82"/>
              <a:buNone/>
            </a:pPr>
            <a:r>
              <a:rPr lang="es" sz="1600"/>
              <a:t>Esto permite que el modelo decida a qué palabras debe prestar atención.</a:t>
            </a:r>
            <a:endParaRPr sz="1900"/>
          </a:p>
        </p:txBody>
      </p:sp>
      <p:sp>
        <p:nvSpPr>
          <p:cNvPr id="186" name="Google Shape;186;p40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Weight Matrix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Transformers</a:t>
            </a:r>
            <a:endParaRPr/>
          </a:p>
        </p:txBody>
      </p:sp>
      <p:sp>
        <p:nvSpPr>
          <p:cNvPr id="49" name="Google Shape;49;p3"/>
          <p:cNvSpPr txBox="1"/>
          <p:nvPr>
            <p:ph idx="1" type="body"/>
          </p:nvPr>
        </p:nvSpPr>
        <p:spPr>
          <a:xfrm>
            <a:off x="628650" y="1605734"/>
            <a:ext cx="4810527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Mejora sobre las RNNs en tareas de procesamiento de lenguaje natural.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Capacidad para aprender la relevancia y el contexto de todas las palabras en una frase.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Uso de pesos de atención para aprender relaciones intrínsecas entre palabras.</a:t>
            </a:r>
            <a:endParaRPr/>
          </a:p>
        </p:txBody>
      </p:sp>
      <p:pic>
        <p:nvPicPr>
          <p:cNvPr id="50" name="Google Shape;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8550" y="1595900"/>
            <a:ext cx="3170650" cy="242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193" name="Google Shape;193;p41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Linear Projection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41"/>
          <p:cNvPicPr preferRelativeResize="0"/>
          <p:nvPr/>
        </p:nvPicPr>
        <p:blipFill rotWithShape="1">
          <a:blip r:embed="rId3">
            <a:alphaModFix/>
          </a:blip>
          <a:srcRect b="0" l="0" r="0" t="13319"/>
          <a:stretch/>
        </p:blipFill>
        <p:spPr>
          <a:xfrm>
            <a:off x="1258420" y="1516566"/>
            <a:ext cx="6556727" cy="314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4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01" name="Google Shape;201;p42"/>
          <p:cNvSpPr txBox="1"/>
          <p:nvPr>
            <p:ph idx="1" type="body"/>
          </p:nvPr>
        </p:nvSpPr>
        <p:spPr>
          <a:xfrm>
            <a:off x="628650" y="1468192"/>
            <a:ext cx="4797650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Para cada token, se comparan su Q con los K de todos los otros tokens. Luego se hace una media ponderada de los V.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Gracias a las matrices Q, K y V, se hace en paralelo para todos los tokens. Muy eficiente computacionalmente y clave para el entrenamiento moderno.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📌 El self-attention es el corazón del Transformer. Es lo que permite a la red capturar dependencias largas y entender contexto completo sin recurrencia.</a:t>
            </a:r>
            <a:endParaRPr/>
          </a:p>
        </p:txBody>
      </p:sp>
      <p:sp>
        <p:nvSpPr>
          <p:cNvPr id="202" name="Google Shape;202;p42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2"/>
          <p:cNvPicPr preferRelativeResize="0"/>
          <p:nvPr/>
        </p:nvPicPr>
        <p:blipFill rotWithShape="1">
          <a:blip r:embed="rId3">
            <a:alphaModFix/>
          </a:blip>
          <a:srcRect b="0" l="0" r="50094" t="0"/>
          <a:stretch/>
        </p:blipFill>
        <p:spPr>
          <a:xfrm>
            <a:off x="5808134" y="2037119"/>
            <a:ext cx="2947621" cy="19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3e66d965e_1_4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Attention</a:t>
            </a:r>
            <a:endParaRPr/>
          </a:p>
        </p:txBody>
      </p:sp>
      <p:pic>
        <p:nvPicPr>
          <p:cNvPr id="209" name="Google Shape;209;g353e66d965e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650" y="1640748"/>
            <a:ext cx="5884701" cy="26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4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16" name="Google Shape;216;p43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/>
              <a:t>Multiplicación entre Q y Kᵗ genera un score de similitud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/>
              <a:t>(puntos altos = tokens relacionados).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/>
              <a:t>Traduce distancia semántica en números que luego se transforman en pesos de atención.</a:t>
            </a:r>
            <a:endParaRPr b="1" sz="2100"/>
          </a:p>
        </p:txBody>
      </p:sp>
      <p:sp>
        <p:nvSpPr>
          <p:cNvPr id="217" name="Google Shape;217;p43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7647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 · Kᵀ</a:t>
            </a:r>
            <a:endParaRPr/>
          </a:p>
        </p:txBody>
      </p:sp>
      <p:pic>
        <p:nvPicPr>
          <p:cNvPr descr="transformer - &quot;Attention is all you ..." id="218" name="Google Shape;21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941" y="2313904"/>
            <a:ext cx="3456575" cy="156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25" name="Google Shape;225;p44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Se divide cada score por la raíz de la dimensión de K.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Evita que, en dimensiones grandes, los valores sean demasiado extremos y saturen la </a:t>
            </a:r>
            <a:r>
              <a:rPr i="1" lang="es" sz="1400"/>
              <a:t>softmax</a:t>
            </a:r>
            <a:r>
              <a:rPr lang="es" sz="1400"/>
              <a:t>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Si no lo hiciéramos, los productos escalares </a:t>
            </a:r>
            <a:r>
              <a:rPr b="1" lang="es" sz="1400"/>
              <a:t>Q · Kᵀ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crecerían proporcionalmente con </a:t>
            </a:r>
            <a:r>
              <a:rPr b="1" lang="es" sz="1400"/>
              <a:t>dₖ</a:t>
            </a:r>
            <a:r>
              <a:rPr lang="es" sz="1400"/>
              <a:t>​.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Valores grandes en el softmax provocan: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lang="es" sz="1400"/>
              <a:t>Que los valores resultantes se vuelvan muy pequeños excepto uno, es decir, el modelo se vuelve demasiado selectivo.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Font typeface="Arial"/>
              <a:buChar char="-"/>
            </a:pPr>
            <a:r>
              <a:rPr lang="es" sz="1400"/>
              <a:t>Esto lleva a gradientes inestables durante el entrenamiento.</a:t>
            </a:r>
            <a:endParaRPr/>
          </a:p>
        </p:txBody>
      </p:sp>
      <p:sp>
        <p:nvSpPr>
          <p:cNvPr id="226" name="Google Shape;226;p44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7647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√dₖ</a:t>
            </a:r>
            <a:endParaRPr/>
          </a:p>
        </p:txBody>
      </p:sp>
      <p:pic>
        <p:nvPicPr>
          <p:cNvPr descr="transformer - &quot;Attention is all you ..." id="227" name="Google Shape;22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941" y="2313904"/>
            <a:ext cx="3456575" cy="156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4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34" name="Google Shape;234;p45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Softmax es una función matemática que convierte un vector de números en un vector de probabilidades, es decir, en valores entre 0 y 1 que suman 1.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Se usa en el mecanismo de atención para que cada token decida cuánto "atender" a los demás, como una especie de distribución de atención.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[ raw scores ]         		 [ softmax 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    [2.0]   ───────┐       	 [0.66]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    [1.0]   ───────┼───▶    	 [0.24]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    [0.1]   ───────┘        	 [0.10]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</p:txBody>
      </p:sp>
      <p:sp>
        <p:nvSpPr>
          <p:cNvPr id="235" name="Google Shape;235;p45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ransformer - &quot;Attention is all you ..." id="236" name="Google Shape;2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941" y="2313904"/>
            <a:ext cx="3456575" cy="156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4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43" name="Google Shape;243;p46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Se hace un producto matricial entre pesos y V → vector contextual para cada token.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Mezcla información relevante de todo el contexto en una sola representación por token.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El modelo </a:t>
            </a:r>
            <a:r>
              <a:rPr b="1" lang="es" sz="1400"/>
              <a:t>"mira" todos los tokens</a:t>
            </a:r>
            <a:r>
              <a:rPr lang="es" sz="1400"/>
              <a:t> de entrada.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Calcula </a:t>
            </a:r>
            <a:r>
              <a:rPr b="1" lang="es" sz="1400"/>
              <a:t>cuánto debe atender a cada uno</a:t>
            </a:r>
            <a:r>
              <a:rPr lang="es" sz="1400"/>
              <a:t>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Y </a:t>
            </a:r>
            <a:r>
              <a:rPr b="1" lang="es" sz="1400"/>
              <a:t>combina la información útil</a:t>
            </a:r>
            <a:r>
              <a:rPr lang="es" sz="1400"/>
              <a:t> en una sola salida vectorial.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Esto se hace </a:t>
            </a:r>
            <a:r>
              <a:rPr b="1" lang="es" sz="1400"/>
              <a:t>para cada token</a:t>
            </a:r>
            <a:r>
              <a:rPr lang="es" sz="1400"/>
              <a:t> de la secuencia (en paralelo), y para cada </a:t>
            </a:r>
            <a:r>
              <a:rPr i="1" lang="es" sz="1400"/>
              <a:t>head</a:t>
            </a:r>
            <a:r>
              <a:rPr lang="es" sz="1400"/>
              <a:t> de atención.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</p:txBody>
      </p:sp>
      <p:sp>
        <p:nvSpPr>
          <p:cNvPr id="244" name="Google Shape;244;p46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Salida ponderada</a:t>
            </a:r>
            <a:endParaRPr/>
          </a:p>
        </p:txBody>
      </p:sp>
      <p:pic>
        <p:nvPicPr>
          <p:cNvPr descr="transformer - &quot;Attention is all you ..." id="245" name="Google Shape;24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941" y="2313904"/>
            <a:ext cx="3456575" cy="156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3e66d965e_1_3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51" name="Google Shape;251;g353e66d965e_1_32"/>
          <p:cNvSpPr txBox="1"/>
          <p:nvPr/>
        </p:nvSpPr>
        <p:spPr>
          <a:xfrm>
            <a:off x="665141" y="943455"/>
            <a:ext cx="6799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</a:rPr>
              <a:t>En paralelo</a:t>
            </a:r>
            <a:endParaRPr/>
          </a:p>
        </p:txBody>
      </p:sp>
      <p:pic>
        <p:nvPicPr>
          <p:cNvPr id="252" name="Google Shape;252;g353e66d965e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50" y="1400555"/>
            <a:ext cx="6309900" cy="3470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4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59" name="Google Shape;259;p49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b="1" lang="es" sz="1500"/>
              <a:t>Add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Permite que el modelo conserve la información original y que los gradientes fluyan mejor al entrenar, evitando el problema del desvanecimiento del gradiente en redes profundas.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b="1" lang="es" sz="1500"/>
              <a:t>Norm (LayerNorm)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Se aplica </a:t>
            </a:r>
            <a:r>
              <a:rPr b="1" lang="es" sz="1400"/>
              <a:t>normalización</a:t>
            </a:r>
            <a:r>
              <a:rPr lang="es" sz="1400"/>
              <a:t> a la suma anterior, es decir, se reescala para tener </a:t>
            </a:r>
            <a:r>
              <a:rPr b="1" lang="es" sz="1400"/>
              <a:t>media 0 y desviación estándar 1</a:t>
            </a:r>
            <a:r>
              <a:rPr lang="es" sz="1400"/>
              <a:t> a lo largo de las dimensiones del vector</a:t>
            </a:r>
            <a:endParaRPr sz="1500"/>
          </a:p>
        </p:txBody>
      </p:sp>
      <p:sp>
        <p:nvSpPr>
          <p:cNvPr id="260" name="Google Shape;260;p49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&amp; Norm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49"/>
          <p:cNvPicPr preferRelativeResize="0"/>
          <p:nvPr/>
        </p:nvPicPr>
        <p:blipFill rotWithShape="1">
          <a:blip r:embed="rId3">
            <a:alphaModFix/>
          </a:blip>
          <a:srcRect b="26054" l="94" r="48540" t="33364"/>
          <a:stretch/>
        </p:blipFill>
        <p:spPr>
          <a:xfrm>
            <a:off x="5678424" y="1342545"/>
            <a:ext cx="2836926" cy="330278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300" y="1460912"/>
            <a:ext cx="6733400" cy="18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 rotWithShape="1">
          <a:blip r:embed="rId4">
            <a:alphaModFix/>
          </a:blip>
          <a:srcRect b="0" l="-8811" r="-8810" t="0"/>
          <a:stretch/>
        </p:blipFill>
        <p:spPr>
          <a:xfrm>
            <a:off x="1205300" y="3298562"/>
            <a:ext cx="6733399" cy="1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68" name="Google Shape;268;p2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Linear projection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Attention is all you need</a:t>
            </a:r>
            <a:endParaRPr/>
          </a:p>
        </p:txBody>
      </p:sp>
      <p:sp>
        <p:nvSpPr>
          <p:cNvPr id="56" name="Google Shape;56;p4"/>
          <p:cNvSpPr txBox="1"/>
          <p:nvPr>
            <p:ph idx="1" type="body"/>
          </p:nvPr>
        </p:nvSpPr>
        <p:spPr>
          <a:xfrm>
            <a:off x="407833" y="1256962"/>
            <a:ext cx="180461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Revolución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Google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"/>
              <a:t>2017</a:t>
            </a:r>
            <a:endParaRPr/>
          </a:p>
        </p:txBody>
      </p:sp>
      <p:pic>
        <p:nvPicPr>
          <p:cNvPr id="57" name="Google Shape;5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9765" y="1256962"/>
            <a:ext cx="2650275" cy="33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9675" y="1256962"/>
            <a:ext cx="3747200" cy="36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76" name="Google Shape;276;p47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47"/>
          <p:cNvPicPr preferRelativeResize="0"/>
          <p:nvPr/>
        </p:nvPicPr>
        <p:blipFill rotWithShape="1">
          <a:blip r:embed="rId3">
            <a:alphaModFix/>
          </a:blip>
          <a:srcRect b="0" l="0" r="0" t="13615"/>
          <a:stretch/>
        </p:blipFill>
        <p:spPr>
          <a:xfrm>
            <a:off x="1171176" y="1453783"/>
            <a:ext cx="6801647" cy="32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84" name="Google Shape;284;p48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y multi-head self attention works: math, intuitions and 10+1 hidden  insights | AI Summer" id="285" name="Google Shape;28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183" y="673638"/>
            <a:ext cx="3783470" cy="41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5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292" name="Google Shape;292;p50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El bloque Feed Forward es como una mini red neuronal que se aplica a cada token por separado, después de la atención.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Font typeface="Arial"/>
              <a:buChar char="-"/>
            </a:pPr>
            <a:r>
              <a:rPr lang="es" sz="1500"/>
              <a:t>Hace el vector más grande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Font typeface="Arial"/>
              <a:buChar char="-"/>
            </a:pPr>
            <a:r>
              <a:rPr lang="es" sz="1500"/>
              <a:t>Activa (con GELU/ReLU)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Font typeface="Arial"/>
              <a:buChar char="-"/>
            </a:pPr>
            <a:r>
              <a:rPr lang="es" sz="1500"/>
              <a:t>Lo hace pequeño otra vez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Font typeface="Arial"/>
              <a:buChar char="-"/>
            </a:pPr>
            <a:r>
              <a:rPr lang="es" sz="1500"/>
              <a:t>Add &amp; Norm</a:t>
            </a:r>
            <a:endParaRPr sz="1500"/>
          </a:p>
          <a:p>
            <a:pPr indent="-173691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👉 Le da </a:t>
            </a:r>
            <a:r>
              <a:rPr b="1" lang="es" sz="1400"/>
              <a:t>más poder de cálculo</a:t>
            </a:r>
            <a:r>
              <a:rPr lang="es" sz="1400"/>
              <a:t> al modelo, para que cada token </a:t>
            </a:r>
            <a:r>
              <a:rPr b="1" lang="es" sz="1400"/>
              <a:t>piense por sí solo</a:t>
            </a:r>
            <a:r>
              <a:rPr lang="es" sz="1400"/>
              <a:t>.</a:t>
            </a:r>
            <a:endParaRPr sz="1500"/>
          </a:p>
        </p:txBody>
      </p:sp>
      <p:sp>
        <p:nvSpPr>
          <p:cNvPr id="293" name="Google Shape;293;p50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 forward</a:t>
            </a:r>
            <a:endParaRPr/>
          </a:p>
        </p:txBody>
      </p:sp>
      <p:pic>
        <p:nvPicPr>
          <p:cNvPr id="294" name="Google Shape;294;p50"/>
          <p:cNvPicPr preferRelativeResize="0"/>
          <p:nvPr/>
        </p:nvPicPr>
        <p:blipFill rotWithShape="1">
          <a:blip r:embed="rId3">
            <a:alphaModFix/>
          </a:blip>
          <a:srcRect b="26054" l="94" r="48540" t="33364"/>
          <a:stretch/>
        </p:blipFill>
        <p:spPr>
          <a:xfrm>
            <a:off x="5678424" y="1342545"/>
            <a:ext cx="2836926" cy="330278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51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</a:t>
            </a:r>
            <a:endParaRPr/>
          </a:p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2200"/>
              <a:t>Tensor de forma (seq_len × d). Pasa al decoder como contexto.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2200"/>
              <a:t>Cada vector ya «conoce» toda la frase; el decoder usará esta memoria para generar la respuesta.</a:t>
            </a:r>
            <a:endParaRPr sz="2700"/>
          </a:p>
        </p:txBody>
      </p:sp>
      <p:sp>
        <p:nvSpPr>
          <p:cNvPr id="302" name="Google Shape;302;p51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/>
          </a:p>
        </p:txBody>
      </p:sp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259" y="1546950"/>
            <a:ext cx="3266941" cy="20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5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310" name="Google Shape;310;p52"/>
          <p:cNvSpPr txBox="1"/>
          <p:nvPr>
            <p:ph idx="1" type="body"/>
          </p:nvPr>
        </p:nvSpPr>
        <p:spPr>
          <a:xfrm>
            <a:off x="628650" y="1310700"/>
            <a:ext cx="5690584" cy="3630494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Es el bloque que toma los vectores del encoder (la "memoria contextual") y los tokens ya generados para producir, paso a paso, la salida final del modelo.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3"/>
              <a:buNone/>
            </a:pPr>
            <a:r>
              <a:rPr lang="es"/>
              <a:t>Es la parte que genera texto, un token a la vez, basándose en el input codificado y en lo que ha generado hasta ahora. Sin el decoder, no habría salida comprensible.</a:t>
            </a:r>
            <a:br>
              <a:rPr lang="es"/>
            </a:br>
            <a:endParaRPr/>
          </a:p>
        </p:txBody>
      </p:sp>
      <p:pic>
        <p:nvPicPr>
          <p:cNvPr id="311" name="Google Shape;311;p52"/>
          <p:cNvPicPr preferRelativeResize="0"/>
          <p:nvPr/>
        </p:nvPicPr>
        <p:blipFill rotWithShape="1">
          <a:blip r:embed="rId3">
            <a:alphaModFix/>
          </a:blip>
          <a:srcRect b="0" l="48678" r="-84" t="-2036"/>
          <a:stretch/>
        </p:blipFill>
        <p:spPr>
          <a:xfrm>
            <a:off x="7225490" y="771525"/>
            <a:ext cx="1429556" cy="41815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12" name="Google Shape;312;p52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5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El input que entra “por abajo” al decoder son los </a:t>
            </a:r>
            <a:r>
              <a:rPr b="1" lang="es" sz="1400"/>
              <a:t>tokens generados hasta ahora</a:t>
            </a:r>
            <a:r>
              <a:rPr lang="es" sz="1400"/>
              <a:t> (ej: en una traducción, las primeras palabras ya traducidas). Se convierten en embeddings, se suman a los positional encodings y son la verdadera entrada inicial del decoder.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47"/>
              <a:buNone/>
            </a:pPr>
            <a:r>
              <a:rPr lang="es" sz="1400"/>
              <a:t>El decoder necesita una secuencia de palabras (aunque incompleta) para poder </a:t>
            </a:r>
            <a:r>
              <a:rPr b="1" lang="es" sz="1400"/>
              <a:t>predecir la siguiente palabra</a:t>
            </a:r>
            <a:r>
              <a:rPr lang="es" sz="1400"/>
              <a:t>. Este input es dinámico: crece a medida que se genera la salida.</a:t>
            </a:r>
            <a:endParaRPr sz="1500"/>
          </a:p>
        </p:txBody>
      </p:sp>
      <p:sp>
        <p:nvSpPr>
          <p:cNvPr id="320" name="Google Shape;320;p53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Entradas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 rotWithShape="1">
          <a:blip r:embed="rId3">
            <a:alphaModFix/>
          </a:blip>
          <a:srcRect b="0" l="48678" r="-84" t="-2036"/>
          <a:stretch/>
        </p:blipFill>
        <p:spPr>
          <a:xfrm>
            <a:off x="6598275" y="771525"/>
            <a:ext cx="1429556" cy="41815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5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Lo que entra por el “medio” del decoder es la salida completa del encoder, a través de cada subcapa de cross-attention. El decoder lo usa como contexto externo.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Porque sin esto, el decoder no sabría de qué está hablando. El encoder aporta la comprensión profunda del input original (texto de entrada).</a:t>
            </a:r>
            <a:endParaRPr/>
          </a:p>
        </p:txBody>
      </p:sp>
      <p:sp>
        <p:nvSpPr>
          <p:cNvPr id="329" name="Google Shape;329;p54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Entradas</a:t>
            </a:r>
            <a:endParaRPr/>
          </a:p>
        </p:txBody>
      </p:sp>
      <p:pic>
        <p:nvPicPr>
          <p:cNvPr id="330" name="Google Shape;330;p54"/>
          <p:cNvPicPr preferRelativeResize="0"/>
          <p:nvPr/>
        </p:nvPicPr>
        <p:blipFill rotWithShape="1">
          <a:blip r:embed="rId3">
            <a:alphaModFix/>
          </a:blip>
          <a:srcRect b="0" l="48678" r="-84" t="-2036"/>
          <a:stretch/>
        </p:blipFill>
        <p:spPr>
          <a:xfrm>
            <a:off x="6598275" y="771525"/>
            <a:ext cx="1429556" cy="41815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5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337" name="Google Shape;337;p55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El decoder se auto-atiende, pero con una máscara triangular que bloquea tokens futuros. Solo puede ver lo generado hasta ahora.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Asegura que el modelo sea </a:t>
            </a:r>
            <a:r>
              <a:rPr lang="es" sz="1500"/>
              <a:t>autorregresivo</a:t>
            </a:r>
            <a:r>
              <a:rPr lang="es" sz="1500"/>
              <a:t> y no haga "trampas" mirando lo que aún no se ha generado. Es clave para generar secuencias token a token.</a:t>
            </a:r>
            <a:endParaRPr/>
          </a:p>
        </p:txBody>
      </p:sp>
      <p:sp>
        <p:nvSpPr>
          <p:cNvPr id="338" name="Google Shape;338;p55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Masked Self-attention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55"/>
          <p:cNvPicPr preferRelativeResize="0"/>
          <p:nvPr/>
        </p:nvPicPr>
        <p:blipFill rotWithShape="1">
          <a:blip r:embed="rId3">
            <a:alphaModFix/>
          </a:blip>
          <a:srcRect b="0" l="52668" r="0" t="0"/>
          <a:stretch/>
        </p:blipFill>
        <p:spPr>
          <a:xfrm>
            <a:off x="5346376" y="1481071"/>
            <a:ext cx="3525782" cy="2498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5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5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347" name="Google Shape;347;p56"/>
          <p:cNvSpPr txBox="1"/>
          <p:nvPr>
            <p:ph idx="1" type="body"/>
          </p:nvPr>
        </p:nvSpPr>
        <p:spPr>
          <a:xfrm>
            <a:off x="628650" y="1481071"/>
            <a:ext cx="4583001" cy="3473002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El decoder toma como queries su propia salida anterior, y como keys/values la salida del encoder.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5"/>
              <a:buNone/>
            </a:pPr>
            <a:r>
              <a:rPr lang="es" sz="1500"/>
              <a:t>Permite al decoder «consultar» todo lo que ha entendido el encoder del input original. Es lo que permite traducción, respuesta, etc.</a:t>
            </a:r>
            <a:endParaRPr/>
          </a:p>
        </p:txBody>
      </p:sp>
      <p:sp>
        <p:nvSpPr>
          <p:cNvPr id="348" name="Google Shape;348;p56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Masked Self-attention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56"/>
          <p:cNvPicPr preferRelativeResize="0"/>
          <p:nvPr/>
        </p:nvPicPr>
        <p:blipFill rotWithShape="1">
          <a:blip r:embed="rId3">
            <a:alphaModFix/>
          </a:blip>
          <a:srcRect b="0" l="52668" r="0" t="0"/>
          <a:stretch/>
        </p:blipFill>
        <p:spPr>
          <a:xfrm>
            <a:off x="5346376" y="1481071"/>
            <a:ext cx="3525782" cy="249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5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Decoder</a:t>
            </a:r>
            <a:endParaRPr/>
          </a:p>
        </p:txBody>
      </p:sp>
      <p:sp>
        <p:nvSpPr>
          <p:cNvPr id="356" name="Google Shape;356;p57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Multihead 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620" y="1368302"/>
            <a:ext cx="6376759" cy="353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Relevancia y Contexto de las Palabras</a:t>
            </a:r>
            <a:endParaRPr/>
          </a:p>
        </p:txBody>
      </p:sp>
      <p:sp>
        <p:nvSpPr>
          <p:cNvPr id="64" name="Google Shape;64;p5"/>
          <p:cNvSpPr txBox="1"/>
          <p:nvPr>
            <p:ph idx="1" type="body"/>
          </p:nvPr>
        </p:nvSpPr>
        <p:spPr>
          <a:xfrm>
            <a:off x="628650" y="1605734"/>
            <a:ext cx="3338043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Los Transformers capturan la relación de cada palabra con cada otra palabra en una oración.</a:t>
            </a:r>
            <a:endParaRPr/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0275" y="1514750"/>
            <a:ext cx="4693014" cy="30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5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Encoder / Decoder</a:t>
            </a:r>
            <a:endParaRPr/>
          </a:p>
        </p:txBody>
      </p:sp>
      <p:sp>
        <p:nvSpPr>
          <p:cNvPr id="364" name="Google Shape;364;p58"/>
          <p:cNvSpPr txBox="1"/>
          <p:nvPr/>
        </p:nvSpPr>
        <p:spPr>
          <a:xfrm>
            <a:off x="665141" y="943455"/>
            <a:ext cx="6799762" cy="424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Multihead attention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4078" y="1553672"/>
            <a:ext cx="5455844" cy="3394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3e66d965e_1_0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g353e66d965e_1_0"/>
          <p:cNvSpPr txBox="1"/>
          <p:nvPr>
            <p:ph type="title"/>
          </p:nvPr>
        </p:nvSpPr>
        <p:spPr>
          <a:xfrm>
            <a:off x="628650" y="274650"/>
            <a:ext cx="65931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2800"/>
              <a:t>¿Dónde están las redes neuronales?</a:t>
            </a:r>
            <a:endParaRPr sz="2800"/>
          </a:p>
        </p:txBody>
      </p:sp>
      <p:sp>
        <p:nvSpPr>
          <p:cNvPr id="372" name="Google Shape;372;g353e66d965e_1_0"/>
          <p:cNvSpPr txBox="1"/>
          <p:nvPr>
            <p:ph idx="1" type="body"/>
          </p:nvPr>
        </p:nvSpPr>
        <p:spPr>
          <a:xfrm>
            <a:off x="628650" y="1481071"/>
            <a:ext cx="4583100" cy="3473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Cada bloque del Transformer (attention + feed-forward) es una red neuronal entrenable.</a:t>
            </a:r>
            <a:br>
              <a:rPr lang="es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Las matrices Wq, Wk, Wv, Wo son capas densas.</a:t>
            </a:r>
            <a:br>
              <a:rPr lang="es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El bloque Feed Forward es una RN.</a:t>
            </a:r>
            <a:br>
              <a:rPr lang="es" sz="1500"/>
            </a:b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Todo esto pasa para cada token, en cada capa, y los pesos se entrenan por backpropagation.</a:t>
            </a:r>
            <a:endParaRPr sz="1500"/>
          </a:p>
        </p:txBody>
      </p:sp>
      <p:pic>
        <p:nvPicPr>
          <p:cNvPr id="373" name="Google Shape;373;g353e66d965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00" y="1481075"/>
            <a:ext cx="3215300" cy="278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3e66d965e_1_10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g353e66d965e_1_10"/>
          <p:cNvSpPr txBox="1"/>
          <p:nvPr>
            <p:ph type="title"/>
          </p:nvPr>
        </p:nvSpPr>
        <p:spPr>
          <a:xfrm>
            <a:off x="628650" y="274650"/>
            <a:ext cx="65931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2800"/>
              <a:t>La importancia de la paralelización</a:t>
            </a:r>
            <a:endParaRPr sz="2800"/>
          </a:p>
        </p:txBody>
      </p:sp>
      <p:sp>
        <p:nvSpPr>
          <p:cNvPr id="380" name="Google Shape;380;g353e66d965e_1_10"/>
          <p:cNvSpPr txBox="1"/>
          <p:nvPr>
            <p:ph idx="1" type="body"/>
          </p:nvPr>
        </p:nvSpPr>
        <p:spPr>
          <a:xfrm>
            <a:off x="628650" y="1481071"/>
            <a:ext cx="4583100" cy="3473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En una RNN: procesas una palabra a la vez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En un Transformer: procesas todas las palabras a la vez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Calcula todas las atenciones en paralelo. No hay dependencia paso a paso</a:t>
            </a:r>
            <a:endParaRPr/>
          </a:p>
        </p:txBody>
      </p:sp>
      <p:pic>
        <p:nvPicPr>
          <p:cNvPr id="381" name="Google Shape;381;g353e66d965e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50" y="1420950"/>
            <a:ext cx="3627448" cy="2366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3e66d965e_1_17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g353e66d965e_1_17"/>
          <p:cNvSpPr txBox="1"/>
          <p:nvPr>
            <p:ph type="title"/>
          </p:nvPr>
        </p:nvSpPr>
        <p:spPr>
          <a:xfrm>
            <a:off x="628650" y="274650"/>
            <a:ext cx="65931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2800"/>
              <a:t>Multi-head Attention</a:t>
            </a:r>
            <a:endParaRPr sz="2800"/>
          </a:p>
        </p:txBody>
      </p:sp>
      <p:sp>
        <p:nvSpPr>
          <p:cNvPr id="388" name="Google Shape;388;g353e66d965e_1_17"/>
          <p:cNvSpPr txBox="1"/>
          <p:nvPr>
            <p:ph idx="1" type="body"/>
          </p:nvPr>
        </p:nvSpPr>
        <p:spPr>
          <a:xfrm>
            <a:off x="628650" y="1481071"/>
            <a:ext cx="4583100" cy="3473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Cada head aprende una forma distinta de mirar la frase.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Una head se fija en el sujeto.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Otra en los tiempos verbales.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Otra en negaciones,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…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¿Como sabemos en que se centra cada Head? </a:t>
            </a:r>
            <a:br>
              <a:rPr lang="es" sz="1500"/>
            </a:br>
            <a:br>
              <a:rPr lang="es" sz="1500"/>
            </a:br>
            <a:r>
              <a:rPr b="1" lang="es" sz="1500"/>
              <a:t>UNSUPERVISED LEARNING</a:t>
            </a:r>
            <a:endParaRPr b="1" sz="1500"/>
          </a:p>
        </p:txBody>
      </p:sp>
      <p:pic>
        <p:nvPicPr>
          <p:cNvPr id="389" name="Google Shape;389;g353e66d965e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50" y="1420950"/>
            <a:ext cx="3570150" cy="35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3e66d965e_1_23"/>
          <p:cNvSpPr txBox="1"/>
          <p:nvPr/>
        </p:nvSpPr>
        <p:spPr>
          <a:xfrm>
            <a:off x="493925" y="1128825"/>
            <a:ext cx="4539300" cy="3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g353e66d965e_1_23"/>
          <p:cNvSpPr txBox="1"/>
          <p:nvPr>
            <p:ph type="title"/>
          </p:nvPr>
        </p:nvSpPr>
        <p:spPr>
          <a:xfrm>
            <a:off x="628650" y="274650"/>
            <a:ext cx="65931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2800"/>
              <a:t>Stack de Layers</a:t>
            </a:r>
            <a:endParaRPr sz="2800"/>
          </a:p>
        </p:txBody>
      </p:sp>
      <p:sp>
        <p:nvSpPr>
          <p:cNvPr id="396" name="Google Shape;396;g353e66d965e_1_23"/>
          <p:cNvSpPr txBox="1"/>
          <p:nvPr>
            <p:ph idx="1" type="body"/>
          </p:nvPr>
        </p:nvSpPr>
        <p:spPr>
          <a:xfrm>
            <a:off x="628650" y="1481071"/>
            <a:ext cx="4583100" cy="3473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Cada capa toma lo aprendido y lo refina.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Es como pasar por varios filtros de entendimiento: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Capa 1: mira relaciones locales.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Capa 3: empieza a entender contexto completo.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Capa 6: ya ve ironías, estructuras, relaciones abstractas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…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El poder del Transformer no está en una sola atención... sino en muchas, repetidas, afinadas.</a:t>
            </a:r>
            <a:endParaRPr b="1" sz="1500"/>
          </a:p>
        </p:txBody>
      </p:sp>
      <p:pic>
        <p:nvPicPr>
          <p:cNvPr id="397" name="Google Shape;397;g353e66d965e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375" y="1968026"/>
            <a:ext cx="3519500" cy="13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rPr lang="es" sz="2500"/>
              <a:t>Transformer Encoder-Decoder from scratch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2500"/>
          </a:p>
        </p:txBody>
      </p:sp>
      <p:pic>
        <p:nvPicPr>
          <p:cNvPr id="403" name="Google Shape;4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rPr lang="es"/>
              <a:t>Contenido extra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409" name="Google Shape;409;p59"/>
          <p:cNvSpPr txBox="1"/>
          <p:nvPr>
            <p:ph idx="1" type="body"/>
          </p:nvPr>
        </p:nvSpPr>
        <p:spPr>
          <a:xfrm>
            <a:off x="628650" y="1605725"/>
            <a:ext cx="7886700" cy="31776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chemeClr val="hlink"/>
                </a:solidFill>
                <a:hlinkClick r:id="rId3"/>
              </a:rPr>
              <a:t>https://www.youtube.com/watch?v=e9-0BxyKG10</a:t>
            </a:r>
            <a:br>
              <a:rPr lang="es" sz="1500"/>
            </a:br>
            <a:endParaRPr sz="1500"/>
          </a:p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chemeClr val="hlink"/>
                </a:solidFill>
                <a:hlinkClick r:id="rId4"/>
              </a:rPr>
              <a:t>https://www.youtube.com/watch?v=kCc8FmEb1nY</a:t>
            </a:r>
            <a:br>
              <a:rPr lang="es" sz="1500"/>
            </a:br>
            <a:endParaRPr sz="1500"/>
          </a:p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chemeClr val="hlink"/>
                </a:solidFill>
                <a:hlinkClick r:id="rId5"/>
              </a:rPr>
              <a:t>https://www.youtube.com/watch?v=wjZofJX0v4M</a:t>
            </a:r>
            <a:br>
              <a:rPr lang="es" sz="1500"/>
            </a:br>
            <a:endParaRPr sz="1500"/>
          </a:p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s" sz="1500" u="sng">
                <a:solidFill>
                  <a:schemeClr val="hlink"/>
                </a:solidFill>
                <a:hlinkClick r:id="rId6"/>
              </a:rPr>
              <a:t>https://jalammar.github.io/illustrated-gpt2/</a:t>
            </a:r>
            <a:br>
              <a:rPr lang="es" sz="1500"/>
            </a:br>
            <a:endParaRPr sz="1500"/>
          </a:p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s" sz="1500" u="sng">
                <a:solidFill>
                  <a:schemeClr val="hlink"/>
                </a:solidFill>
                <a:hlinkClick r:id="rId7"/>
              </a:rPr>
              <a:t>https://medium.com/@vipra_singh/llm-architectures-explained-understanding-transformers-part-6-3a5573ed30e7</a:t>
            </a:r>
            <a:r>
              <a:rPr lang="es" sz="1500"/>
              <a:t> </a:t>
            </a:r>
            <a:br>
              <a:rPr lang="es" sz="1500"/>
            </a:br>
            <a:endParaRPr sz="1500"/>
          </a:p>
          <a:p>
            <a:pPr indent="-2540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s" sz="1500" u="sng">
                <a:solidFill>
                  <a:schemeClr val="hlink"/>
                </a:solidFill>
                <a:hlinkClick r:id="rId8"/>
              </a:rPr>
              <a:t>https://github.com/HandsOnLLM/Hands-On-Large-Language-Models?tab=readme-ov-file</a:t>
            </a:r>
            <a:r>
              <a:rPr lang="es" sz="1500"/>
              <a:t>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500"/>
          </a:p>
          <a:p>
            <a:pPr indent="-158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El poder de la atención</a:t>
            </a:r>
            <a:endParaRPr/>
          </a:p>
        </p:txBody>
      </p:sp>
      <p:sp>
        <p:nvSpPr>
          <p:cNvPr id="71" name="Google Shape;71;p6"/>
          <p:cNvSpPr txBox="1"/>
          <p:nvPr>
            <p:ph idx="1" type="body"/>
          </p:nvPr>
        </p:nvSpPr>
        <p:spPr>
          <a:xfrm>
            <a:off x="628650" y="1605734"/>
            <a:ext cx="4282494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Aplicación de pesos para aprender relevancias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Capacidad de aprender en la atención de toda la frase</a:t>
            </a:r>
            <a:endParaRPr/>
          </a:p>
        </p:txBody>
      </p:sp>
      <p:pic>
        <p:nvPicPr>
          <p:cNvPr id="72" name="Google Shape;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325" y="1402850"/>
            <a:ext cx="3796150" cy="311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Arquitectura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0275" y="1091137"/>
            <a:ext cx="2563450" cy="37777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Transformers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 txBox="1"/>
          <p:nvPr>
            <p:ph idx="1" type="body"/>
          </p:nvPr>
        </p:nvSpPr>
        <p:spPr>
          <a:xfrm>
            <a:off x="628650" y="1420125"/>
            <a:ext cx="493073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Cada mañana cuando me despierto, yo ___________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miro el móvil un rato (12%)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preparo café (8%)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salgo a correr 30 minutos (2.5%)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hago 10 burpees, es como fak (2%)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medito 10 minutos (2.2%)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…</a:t>
            </a:r>
            <a:br>
              <a:rPr lang="e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5" name="Google Shape;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825" y="1420125"/>
            <a:ext cx="2748175" cy="27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Transformers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 txBox="1"/>
          <p:nvPr>
            <p:ph idx="1" type="body"/>
          </p:nvPr>
        </p:nvSpPr>
        <p:spPr>
          <a:xfrm>
            <a:off x="628650" y="1605734"/>
            <a:ext cx="5334268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es"/>
              <a:t>Loros estocásticos</a:t>
            </a:r>
            <a:endParaRPr b="1"/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Las LLM generan texto coherente pero sin comprensión del contenido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Repiten patrones aprendidos de manera probabilística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Pone de relieve las limitaciones por falta de comprensión</a:t>
            </a:r>
            <a:br>
              <a:rPr lang="e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92" name="Google Shape;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300" y="1566813"/>
            <a:ext cx="2702776" cy="27027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Next token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t/>
            </a:r>
            <a:endParaRPr/>
          </a:p>
        </p:txBody>
      </p:sp>
      <p:pic>
        <p:nvPicPr>
          <p:cNvPr id="99" name="Google Shape;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88" y="1183601"/>
            <a:ext cx="8107626" cy="28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